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7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Main" id="{958EA798-2F54-46D5-8CBE-EB312B363099}">
          <p14:sldIdLst>
            <p14:sldId id="256"/>
            <p14:sldId id="257"/>
            <p14:sldId id="258"/>
            <p14:sldId id="259"/>
            <p14:sldId id="260"/>
            <p14:sldId id="261"/>
            <p14:sldId id="268"/>
            <p14:sldId id="262"/>
            <p14:sldId id="267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-114" y="-3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659343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137910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752858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792751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300430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03158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723663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44211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208478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84365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894646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7F8CB-A9C5-4511-A65B-BF53486D9E6A}" type="datetimeFigureOut">
              <a:rPr lang="ru-RU" smtClean="0"/>
              <a:pPr/>
              <a:t>27.02.2015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7A6ED-F0CE-4A0A-84BE-065757BB321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062276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347727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4919727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HelveticaNeueCyr" panose="02000503040000020004" pitchFamily="50" charset="-52"/>
              </a:rPr>
              <a:t>Преподаватель: Сорокин Александр Витальевич</a:t>
            </a:r>
            <a:endParaRPr lang="ru-RU" sz="2800" dirty="0">
              <a:latin typeface="HelveticaNeueCyr" panose="02000503040000020004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65632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Занятия в старших классах</a:t>
            </a:r>
            <a:endParaRPr lang="ru-RU" dirty="0">
              <a:latin typeface="HelveticaNeueCyr" panose="02000503040000020004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63684" y="2096080"/>
            <a:ext cx="4090115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HelveticaNeueCyr" panose="02000503040000020004" pitchFamily="50" charset="-52"/>
              </a:rPr>
              <a:t>В 10-11 классах учебный процесс направлен на </a:t>
            </a:r>
            <a:r>
              <a:rPr lang="ru-RU" dirty="0" smtClean="0">
                <a:latin typeface="HelveticaNeueCyr" panose="02000503040000020004" pitchFamily="50" charset="-52"/>
              </a:rPr>
              <a:t>изучение </a:t>
            </a:r>
            <a:r>
              <a:rPr lang="ru-RU" dirty="0">
                <a:latin typeface="HelveticaNeueCyr" panose="02000503040000020004" pitchFamily="50" charset="-52"/>
              </a:rPr>
              <a:t>техники эстафетного бега, на совершенствование </a:t>
            </a:r>
            <a:r>
              <a:rPr lang="ru-RU" dirty="0" smtClean="0">
                <a:latin typeface="HelveticaNeueCyr" panose="02000503040000020004" pitchFamily="50" charset="-52"/>
              </a:rPr>
              <a:t>техники </a:t>
            </a:r>
            <a:r>
              <a:rPr lang="ru-RU" dirty="0">
                <a:latin typeface="HelveticaNeueCyr" panose="02000503040000020004" pitchFamily="50" charset="-52"/>
              </a:rPr>
              <a:t>бега на короткие дистанции, прыжков в длину и в высоту.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4575" y="2160480"/>
            <a:ext cx="6243485" cy="373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1014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97698"/>
            <a:ext cx="10515600" cy="1325563"/>
          </a:xfrm>
        </p:spPr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Внеклассные занятия</a:t>
            </a:r>
            <a:endParaRPr lang="ru-RU" dirty="0">
              <a:latin typeface="HelveticaNeueCyr" panose="02000503040000020004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6684" y="1326523"/>
            <a:ext cx="5639873" cy="52417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>
                <a:latin typeface="HelveticaNeueCyr" panose="02000503040000020004" pitchFamily="50" charset="-52"/>
              </a:rPr>
              <a:t>К внеклассной деятельности в ОУ относят все виды занятий учащихся во внеурочное время</a:t>
            </a:r>
            <a:r>
              <a:rPr lang="ru-RU" sz="1800" dirty="0" smtClean="0">
                <a:latin typeface="HelveticaNeueCyr" panose="02000503040000020004" pitchFamily="50" charset="-52"/>
              </a:rPr>
              <a:t>: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 smtClean="0">
                <a:latin typeface="HelveticaNeueCyr" panose="02000503040000020004" pitchFamily="50" charset="-52"/>
              </a:rPr>
              <a:t>Утренняя </a:t>
            </a:r>
            <a:r>
              <a:rPr lang="ru-RU" sz="1800" dirty="0">
                <a:latin typeface="HelveticaNeueCyr" panose="02000503040000020004" pitchFamily="50" charset="-52"/>
              </a:rPr>
              <a:t>гигиеническая </a:t>
            </a:r>
            <a:r>
              <a:rPr lang="ru-RU" sz="1800" dirty="0" smtClean="0">
                <a:latin typeface="HelveticaNeueCyr" panose="02000503040000020004" pitchFamily="50" charset="-52"/>
              </a:rPr>
              <a:t>гимнастика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>
                <a:latin typeface="HelveticaNeueCyr" panose="02000503040000020004" pitchFamily="50" charset="-52"/>
              </a:rPr>
              <a:t>Вводная гимнастика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>
                <a:latin typeface="HelveticaNeueCyr" panose="02000503040000020004" pitchFamily="50" charset="-52"/>
              </a:rPr>
              <a:t>Физкультпауза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>
                <a:latin typeface="HelveticaNeueCyr" panose="02000503040000020004" pitchFamily="50" charset="-52"/>
              </a:rPr>
              <a:t>Физкультминутка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>
                <a:latin typeface="HelveticaNeueCyr" panose="02000503040000020004" pitchFamily="50" charset="-52"/>
              </a:rPr>
              <a:t>Физкультурный час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>
                <a:latin typeface="HelveticaNeueCyr" panose="02000503040000020004" pitchFamily="50" charset="-52"/>
              </a:rPr>
              <a:t>Микропаузы активного отдыха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>
                <a:latin typeface="HelveticaNeueCyr" panose="02000503040000020004" pitchFamily="50" charset="-52"/>
              </a:rPr>
              <a:t>Спортивные походы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>
                <a:latin typeface="HelveticaNeueCyr" panose="02000503040000020004" pitchFamily="50" charset="-52"/>
              </a:rPr>
              <a:t>Соревновательная деятельность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>
                <a:latin typeface="HelveticaNeueCyr" panose="02000503040000020004" pitchFamily="50" charset="-52"/>
              </a:rPr>
              <a:t>День здоровья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lvl="0"/>
            <a:r>
              <a:rPr lang="ru-RU" sz="1800" dirty="0">
                <a:latin typeface="HelveticaNeueCyr" panose="02000503040000020004" pitchFamily="50" charset="-52"/>
              </a:rPr>
              <a:t>Спортивные праздники и </a:t>
            </a:r>
            <a:r>
              <a:rPr lang="ru-RU" sz="1800" dirty="0" smtClean="0">
                <a:latin typeface="HelveticaNeueCyr" panose="02000503040000020004" pitchFamily="50" charset="-52"/>
              </a:rPr>
              <a:t>состязания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marL="0" indent="0">
              <a:buNone/>
            </a:pPr>
            <a:r>
              <a:rPr lang="ru-RU" sz="1800" dirty="0">
                <a:latin typeface="HelveticaNeueCyr" panose="02000503040000020004" pitchFamily="50" charset="-52"/>
              </a:rPr>
              <a:t>Практически любая форма внеклассных занятий может включать в себя легкую атлетику или же вообще состоять только из этого вида спорта.</a:t>
            </a:r>
            <a:endParaRPr lang="ru-RU" sz="1800" b="1" dirty="0">
              <a:latin typeface="HelveticaNeueCyr" panose="02000503040000020004" pitchFamily="50" charset="-52"/>
            </a:endParaRPr>
          </a:p>
          <a:p>
            <a:pPr marL="0" indent="0">
              <a:buNone/>
            </a:pPr>
            <a:endParaRPr lang="ru-RU" sz="1600" dirty="0">
              <a:latin typeface="HelveticaNeueCyr" panose="02000503040000020004" pitchFamily="50" charset="-52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542467" y="1674253"/>
            <a:ext cx="4462529" cy="446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50896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Что даёт лёгкая атлетика?</a:t>
            </a:r>
            <a:endParaRPr lang="ru-RU" dirty="0">
              <a:latin typeface="HelveticaNeueCyr" panose="02000503040000020004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72765" y="1690688"/>
            <a:ext cx="5975799" cy="48198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>
                <a:latin typeface="HelveticaNeueCyr" panose="02000503040000020004" pitchFamily="50" charset="-52"/>
              </a:rPr>
              <a:t>Легкая атлетика является неотъемлемой частью системы физического воспитания. Она вбирает в себя не только ценный многовековой опыт подготовки человека к жизни, освоения заложенных в него природой физических и психических способностей, но, что не менее важно, также опыт развития </a:t>
            </a:r>
            <a:r>
              <a:rPr lang="ru-RU" sz="2400" dirty="0" smtClean="0">
                <a:latin typeface="HelveticaNeueCyr" panose="02000503040000020004" pitchFamily="50" charset="-52"/>
              </a:rPr>
              <a:t>нравственных </a:t>
            </a:r>
            <a:r>
              <a:rPr lang="ru-RU" sz="2400" dirty="0">
                <a:latin typeface="HelveticaNeueCyr" panose="02000503040000020004" pitchFamily="50" charset="-52"/>
              </a:rPr>
              <a:t>качеств личности, благодаря разнообразию форм и методов.</a:t>
            </a:r>
          </a:p>
          <a:p>
            <a:pPr marL="0" indent="0">
              <a:buNone/>
            </a:pPr>
            <a:r>
              <a:rPr lang="ru-RU" sz="2400" dirty="0">
                <a:latin typeface="HelveticaNeueCyr" panose="02000503040000020004" pitchFamily="50" charset="-52"/>
              </a:rPr>
              <a:t>Д</a:t>
            </a:r>
            <a:r>
              <a:rPr lang="ru-RU" sz="2400" dirty="0" smtClean="0">
                <a:latin typeface="HelveticaNeueCyr" panose="02000503040000020004" pitchFamily="50" charset="-52"/>
              </a:rPr>
              <a:t>ля </a:t>
            </a:r>
            <a:r>
              <a:rPr lang="ru-RU" sz="2400" dirty="0">
                <a:latin typeface="HelveticaNeueCyr" panose="02000503040000020004" pitchFamily="50" charset="-52"/>
              </a:rPr>
              <a:t>учителя физической культуры остается только взять все лучшее в теории и воплощать на практике.</a:t>
            </a:r>
          </a:p>
          <a:p>
            <a:pPr marL="0" indent="0">
              <a:buNone/>
            </a:pPr>
            <a:endParaRPr lang="ru-RU" sz="2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25379" y="1236372"/>
            <a:ext cx="5647386" cy="564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44404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Литература, использованная в презентации:</a:t>
            </a:r>
            <a:endParaRPr lang="ru-RU" dirty="0">
              <a:latin typeface="HelveticaNeueCyr" panose="02000503040000020004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ru-RU" sz="2400" dirty="0" smtClean="0">
                <a:latin typeface="HelveticaNeueCyr" panose="02000503040000020004" pitchFamily="50" charset="-52"/>
              </a:rPr>
              <a:t>Жилкин </a:t>
            </a:r>
            <a:r>
              <a:rPr lang="ru-RU" sz="2400" dirty="0">
                <a:latin typeface="HelveticaNeueCyr" panose="02000503040000020004" pitchFamily="50" charset="-52"/>
              </a:rPr>
              <a:t>А.И., Кузьмин В.С. Легкая атлетика. Учеб.пос.М.: Издательский центр «Академия», 2007</a:t>
            </a:r>
          </a:p>
          <a:p>
            <a:pPr marL="514350" lvl="0" indent="-514350">
              <a:buFont typeface="+mj-lt"/>
              <a:buAutoNum type="arabicPeriod"/>
            </a:pPr>
            <a:r>
              <a:rPr lang="ru-RU" sz="2400" dirty="0" smtClean="0">
                <a:latin typeface="HelveticaNeueCyr" panose="02000503040000020004" pitchFamily="50" charset="-52"/>
              </a:rPr>
              <a:t>Лазарев </a:t>
            </a:r>
            <a:r>
              <a:rPr lang="ru-RU" sz="2400" dirty="0">
                <a:latin typeface="HelveticaNeueCyr" panose="02000503040000020004" pitchFamily="50" charset="-52"/>
              </a:rPr>
              <a:t>И.В. Практикум по легкой атлетике, учебное пособие М.: </a:t>
            </a:r>
            <a:r>
              <a:rPr lang="ru-RU" sz="2400" dirty="0" smtClean="0">
                <a:latin typeface="HelveticaNeueCyr" panose="02000503040000020004" pitchFamily="50" charset="-52"/>
              </a:rPr>
              <a:t>2004</a:t>
            </a:r>
          </a:p>
          <a:p>
            <a:pPr marL="0" lvl="0" indent="0">
              <a:buNone/>
            </a:pPr>
            <a:endParaRPr lang="ru-RU" sz="2400" dirty="0">
              <a:latin typeface="HelveticaNeueCyr" panose="02000503040000020004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26065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290" y="326489"/>
            <a:ext cx="10515600" cy="1325563"/>
          </a:xfrm>
        </p:spPr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Лёгкая атлетика – основа физического воспитания школьников</a:t>
            </a:r>
            <a:endParaRPr lang="ru-RU" dirty="0">
              <a:latin typeface="HelveticaNeueCyr" panose="02000503040000020004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530662" y="1799867"/>
            <a:ext cx="5098961" cy="47683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HelveticaNeueCyr" panose="02000503040000020004" pitchFamily="50" charset="-52"/>
              </a:rPr>
              <a:t>Производящиеся на воздухе упражнения влияют на все группы мышц: укрепляют двигательный аппарат, стимулируют обменные процессы в организме. Лёгкая атлетика содействует достижению основной цели воспитания: формирования </a:t>
            </a:r>
            <a:r>
              <a:rPr lang="ru-RU" dirty="0">
                <a:latin typeface="HelveticaNeueCyr" panose="02000503040000020004" pitchFamily="50" charset="-52"/>
              </a:rPr>
              <a:t>полноценного крепкого и здорового подрастающего поколения. 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1276" y="1806600"/>
            <a:ext cx="5565191" cy="414055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1276" y="5743979"/>
            <a:ext cx="5565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HelveticaNeueCyr" panose="02000503040000020004" pitchFamily="50" charset="-52"/>
              </a:rPr>
              <a:t>Символика Всероссийской федерации лёгкой атлетики</a:t>
            </a:r>
            <a:endParaRPr lang="ru-RU" sz="2000" dirty="0">
              <a:latin typeface="HelveticaNeueCyr" panose="02000503040000020004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88272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7589" y="656823"/>
            <a:ext cx="5395174" cy="6022417"/>
          </a:xfrm>
        </p:spPr>
        <p:txBody>
          <a:bodyPr>
            <a:normAutofit lnSpcReduction="10000"/>
          </a:bodyPr>
          <a:lstStyle/>
          <a:p>
            <a:pPr marL="0" indent="0" algn="r">
              <a:buNone/>
            </a:pPr>
            <a:r>
              <a:rPr lang="ru-RU" dirty="0" smtClean="0">
                <a:latin typeface="HelveticaNeueCyr" panose="02000503040000020004" pitchFamily="50" charset="-52"/>
              </a:rPr>
              <a:t>Легкая атлетика не имеет себе равных. Она воспитывает такие качества как выносливость, сила, быстрота, ловкость, гибкость</a:t>
            </a:r>
            <a:r>
              <a:rPr lang="ru-RU" dirty="0">
                <a:latin typeface="HelveticaNeueCyr" panose="02000503040000020004" pitchFamily="50" charset="-52"/>
              </a:rPr>
              <a:t>,</a:t>
            </a:r>
            <a:r>
              <a:rPr lang="ru-RU" dirty="0" smtClean="0">
                <a:latin typeface="HelveticaNeueCyr" panose="02000503040000020004" pitchFamily="50" charset="-52"/>
              </a:rPr>
              <a:t> умение преодолевать трудности. </a:t>
            </a:r>
          </a:p>
          <a:p>
            <a:pPr marL="0" indent="0" algn="r">
              <a:buNone/>
            </a:pPr>
            <a:r>
              <a:rPr lang="ru-RU" dirty="0" smtClean="0">
                <a:latin typeface="HelveticaNeueCyr" panose="02000503040000020004" pitchFamily="50" charset="-52"/>
              </a:rPr>
              <a:t>Навыки – бег, прыжки, метания. </a:t>
            </a:r>
          </a:p>
          <a:p>
            <a:pPr marL="0" indent="0" algn="r">
              <a:buNone/>
            </a:pPr>
            <a:r>
              <a:rPr lang="ru-RU" dirty="0" smtClean="0">
                <a:latin typeface="HelveticaNeueCyr" panose="02000503040000020004" pitchFamily="50" charset="-52"/>
              </a:rPr>
              <a:t>Лёгкая атлетика позволяет реализовать свои </a:t>
            </a:r>
            <a:r>
              <a:rPr lang="ru-RU" dirty="0">
                <a:latin typeface="HelveticaNeueCyr" panose="02000503040000020004" pitchFamily="50" charset="-52"/>
              </a:rPr>
              <a:t>потенциальные способности, проявить себя как личность, сформировать характер и оптимальную психическую сферу.</a:t>
            </a:r>
            <a:endParaRPr lang="ru-RU" dirty="0" smtClean="0">
              <a:latin typeface="HelveticaNeueCyr" panose="02000503040000020004" pitchFamily="50" charset="-52"/>
            </a:endParaRP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019" r="20344"/>
          <a:stretch/>
        </p:blipFill>
        <p:spPr>
          <a:xfrm>
            <a:off x="6265713" y="888311"/>
            <a:ext cx="5210219" cy="519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3146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2528614"/>
            <a:ext cx="6130344" cy="3448319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348210" y="2541492"/>
            <a:ext cx="6130344" cy="344831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Структура </a:t>
            </a:r>
            <a:r>
              <a:rPr lang="ru-RU" dirty="0">
                <a:latin typeface="HelveticaNeueCyr" panose="02000503040000020004" pitchFamily="50" charset="-52"/>
              </a:rPr>
              <a:t>и формы занятий легкой атлетикой в </a:t>
            </a:r>
            <a:r>
              <a:rPr lang="ru-RU" dirty="0" smtClean="0">
                <a:latin typeface="HelveticaNeueCyr" panose="02000503040000020004" pitchFamily="50" charset="-52"/>
              </a:rPr>
              <a:t>школе</a:t>
            </a:r>
            <a:endParaRPr lang="ru-RU" dirty="0">
              <a:latin typeface="HelveticaNeueCyr" panose="02000503040000020004" pitchFamily="50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77591" y="1079421"/>
            <a:ext cx="5177306" cy="291223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24729" y="1079421"/>
            <a:ext cx="5177306" cy="29122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20779" y="1996929"/>
            <a:ext cx="30909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latin typeface="HelveticaNeueCyr" panose="02000503040000020004" pitchFamily="50" charset="-52"/>
              </a:rPr>
              <a:t>Учебная работа</a:t>
            </a:r>
            <a:endParaRPr lang="ru-RU" sz="3200" dirty="0">
              <a:latin typeface="HelveticaNeueCyr" panose="02000503040000020004" pitchFamily="50" charset="-5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67917" y="1996929"/>
            <a:ext cx="30909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>
                <a:latin typeface="HelveticaNeueCyr" panose="02000503040000020004" pitchFamily="50" charset="-52"/>
              </a:rPr>
              <a:t>Внеклассная работа</a:t>
            </a:r>
            <a:endParaRPr lang="ru-RU" sz="3200" dirty="0">
              <a:latin typeface="HelveticaNeueCyr" panose="02000503040000020004" pitchFamily="50" charset="-5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61084" y="4493929"/>
            <a:ext cx="42103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HelveticaNeueCyr" panose="02000503040000020004" pitchFamily="50" charset="-52"/>
              </a:rPr>
              <a:t>Занятия лёгкой атлетикой на уроках физкультуры.</a:t>
            </a:r>
            <a:endParaRPr lang="ru-RU" sz="2400" dirty="0">
              <a:latin typeface="HelveticaNeueCyr" panose="02000503040000020004" pitchFamily="50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24729" y="4493929"/>
            <a:ext cx="48950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HelveticaNeueCyr" panose="02000503040000020004" pitchFamily="50" charset="-52"/>
              </a:rPr>
              <a:t>Дополнительное образование:</a:t>
            </a:r>
          </a:p>
          <a:p>
            <a:pPr marL="457200" indent="-457200">
              <a:buAutoNum type="arabicPeriod"/>
            </a:pPr>
            <a:r>
              <a:rPr lang="ru-RU" sz="2400" dirty="0" smtClean="0">
                <a:latin typeface="HelveticaNeueCyr" panose="02000503040000020004" pitchFamily="50" charset="-52"/>
              </a:rPr>
              <a:t>Секции лёгкой атлетики, работающие на базе ОУ;</a:t>
            </a:r>
          </a:p>
          <a:p>
            <a:pPr marL="457200" indent="-457200">
              <a:buAutoNum type="arabicPeriod"/>
            </a:pPr>
            <a:r>
              <a:rPr lang="ru-RU" sz="2400" dirty="0" smtClean="0">
                <a:latin typeface="HelveticaNeueCyr" panose="02000503040000020004" pitchFamily="50" charset="-52"/>
              </a:rPr>
              <a:t>Самостоятельные занятия</a:t>
            </a:r>
          </a:p>
        </p:txBody>
      </p:sp>
    </p:spTree>
    <p:extLst>
      <p:ext uri="{BB962C8B-B14F-4D97-AF65-F5344CB8AC3E}">
        <p14:creationId xmlns:p14="http://schemas.microsoft.com/office/powerpoint/2010/main" xmlns="" val="760266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Направления занятий по лёгкой атлетике</a:t>
            </a:r>
            <a:endParaRPr lang="ru-RU" dirty="0">
              <a:latin typeface="HelveticaNeueCyr" panose="02000503040000020004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076763"/>
            <a:ext cx="5549721" cy="478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HelveticaNeueCyr" panose="02000503040000020004" pitchFamily="50" charset="-52"/>
              </a:rPr>
              <a:t>Занятия по легкой атлетике</a:t>
            </a:r>
            <a:r>
              <a:rPr lang="ru-RU" b="1" dirty="0">
                <a:latin typeface="HelveticaNeueCyr" panose="02000503040000020004" pitchFamily="50" charset="-52"/>
              </a:rPr>
              <a:t> </a:t>
            </a:r>
            <a:r>
              <a:rPr lang="ru-RU" dirty="0">
                <a:latin typeface="HelveticaNeueCyr" panose="02000503040000020004" pitchFamily="50" charset="-52"/>
              </a:rPr>
              <a:t>направлены</a:t>
            </a:r>
            <a:r>
              <a:rPr lang="ru-RU" b="1" dirty="0">
                <a:latin typeface="HelveticaNeueCyr" panose="02000503040000020004" pitchFamily="50" charset="-52"/>
              </a:rPr>
              <a:t> </a:t>
            </a:r>
            <a:r>
              <a:rPr lang="ru-RU" dirty="0">
                <a:latin typeface="HelveticaNeueCyr" panose="02000503040000020004" pitchFamily="50" charset="-52"/>
              </a:rPr>
              <a:t>на освоение бега на короткие, средние, длинные</a:t>
            </a:r>
            <a:r>
              <a:rPr lang="ru-RU" b="1" dirty="0">
                <a:latin typeface="HelveticaNeueCyr" panose="02000503040000020004" pitchFamily="50" charset="-52"/>
              </a:rPr>
              <a:t> </a:t>
            </a:r>
            <a:r>
              <a:rPr lang="ru-RU" dirty="0">
                <a:latin typeface="HelveticaNeueCyr" panose="02000503040000020004" pitchFamily="50" charset="-52"/>
              </a:rPr>
              <a:t>дистанции, </a:t>
            </a:r>
            <a:r>
              <a:rPr lang="ru-RU" dirty="0" smtClean="0">
                <a:latin typeface="HelveticaNeueCyr" panose="02000503040000020004" pitchFamily="50" charset="-52"/>
              </a:rPr>
              <a:t>эстафетного </a:t>
            </a:r>
            <a:r>
              <a:rPr lang="ru-RU" dirty="0">
                <a:latin typeface="HelveticaNeueCyr" panose="02000503040000020004" pitchFamily="50" charset="-52"/>
              </a:rPr>
              <a:t>бега, прыжков в длину и в высоту с</a:t>
            </a:r>
            <a:r>
              <a:rPr lang="ru-RU" b="1" dirty="0">
                <a:latin typeface="HelveticaNeueCyr" panose="02000503040000020004" pitchFamily="50" charset="-52"/>
              </a:rPr>
              <a:t> </a:t>
            </a:r>
            <a:r>
              <a:rPr lang="ru-RU" dirty="0">
                <a:latin typeface="HelveticaNeueCyr" panose="02000503040000020004" pitchFamily="50" charset="-52"/>
              </a:rPr>
              <a:t>места и с разбега, метаний в цель и на дальность и</a:t>
            </a:r>
            <a:r>
              <a:rPr lang="ru-RU" b="1" dirty="0">
                <a:latin typeface="HelveticaNeueCyr" panose="02000503040000020004" pitchFamily="50" charset="-52"/>
              </a:rPr>
              <a:t> </a:t>
            </a:r>
            <a:r>
              <a:rPr lang="ru-RU" dirty="0">
                <a:latin typeface="HelveticaNeueCyr" panose="02000503040000020004" pitchFamily="50" charset="-52"/>
              </a:rPr>
              <a:t>совершенствование </a:t>
            </a:r>
            <a:r>
              <a:rPr lang="ru-RU" dirty="0" smtClean="0">
                <a:latin typeface="HelveticaNeueCyr" panose="02000503040000020004" pitchFamily="50" charset="-52"/>
              </a:rPr>
              <a:t>техники </a:t>
            </a:r>
            <a:r>
              <a:rPr lang="ru-RU" dirty="0">
                <a:latin typeface="HelveticaNeueCyr" panose="02000503040000020004" pitchFamily="50" charset="-52"/>
              </a:rPr>
              <a:t>в этих видах.</a:t>
            </a:r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749" t="8475" r="749" b="15612"/>
          <a:stretch/>
        </p:blipFill>
        <p:spPr>
          <a:xfrm>
            <a:off x="6709892" y="1918953"/>
            <a:ext cx="4316616" cy="455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63678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Занятия в начальных классах</a:t>
            </a:r>
            <a:endParaRPr lang="ru-RU" dirty="0">
              <a:latin typeface="HelveticaNeueCyr" panose="02000503040000020004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774583" y="1613414"/>
            <a:ext cx="8215648" cy="48775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 smtClean="0">
                <a:latin typeface="HelveticaNeueCyr" panose="02000503040000020004" pitchFamily="50" charset="-52"/>
              </a:rPr>
              <a:t>В 1-4 классах школьники начинают осваивать ходьбу, бег, прыжки, метания. </a:t>
            </a:r>
          </a:p>
          <a:p>
            <a:pPr marL="0" indent="0">
              <a:buNone/>
            </a:pPr>
            <a:r>
              <a:rPr lang="ru-RU" sz="2000" dirty="0" smtClean="0">
                <a:latin typeface="HelveticaNeueCyr" panose="02000503040000020004" pitchFamily="50" charset="-52"/>
              </a:rPr>
              <a:t>Они учатся:</a:t>
            </a:r>
          </a:p>
          <a:p>
            <a:r>
              <a:rPr lang="ru-RU" sz="2000" dirty="0" smtClean="0">
                <a:latin typeface="HelveticaNeueCyr" panose="02000503040000020004" pitchFamily="50" charset="-52"/>
              </a:rPr>
              <a:t>бегать с максимальной скоростью до 60 м по дорожке школьного стадиона;</a:t>
            </a:r>
          </a:p>
          <a:p>
            <a:r>
              <a:rPr lang="ru-RU" sz="2000" dirty="0" smtClean="0">
                <a:latin typeface="HelveticaNeueCyr" panose="02000503040000020004" pitchFamily="50" charset="-52"/>
              </a:rPr>
              <a:t>бегать в равномерном темпе до 10 мин; быстро стартовать из различных исходных положений; сильно отталкиваться и приземляться на ноги после быстрого разбега с 7-9 шагов;</a:t>
            </a:r>
          </a:p>
          <a:p>
            <a:r>
              <a:rPr lang="ru-RU" sz="2000" dirty="0" smtClean="0">
                <a:latin typeface="HelveticaNeueCyr" panose="02000503040000020004" pitchFamily="50" charset="-52"/>
              </a:rPr>
              <a:t>преодолевать с помощью бега и прыжков полосу из 3-5 препятствий;</a:t>
            </a:r>
          </a:p>
          <a:p>
            <a:r>
              <a:rPr lang="ru-RU" sz="2000" dirty="0" smtClean="0">
                <a:latin typeface="HelveticaNeueCyr" panose="02000503040000020004" pitchFamily="50" charset="-52"/>
              </a:rPr>
              <a:t>прыгать в высоту с прямого или бокового разбега с 7-9 шагов;</a:t>
            </a:r>
          </a:p>
          <a:p>
            <a:r>
              <a:rPr lang="ru-RU" sz="2000" dirty="0" smtClean="0">
                <a:latin typeface="HelveticaNeueCyr" panose="02000503040000020004" pitchFamily="50" charset="-52"/>
              </a:rPr>
              <a:t>прыгать с поворотами на 180-360°; метать небольшие предметы массой до 150 г на </a:t>
            </a:r>
            <a:r>
              <a:rPr lang="ru-RU" sz="2000" dirty="0" smtClean="0">
                <a:latin typeface="HelveticaNeueCyr" panose="02000503040000020004" pitchFamily="50" charset="-52"/>
              </a:rPr>
              <a:t>дальность </a:t>
            </a:r>
            <a:r>
              <a:rPr lang="ru-RU" sz="2000" dirty="0" smtClean="0">
                <a:latin typeface="HelveticaNeueCyr" panose="02000503040000020004" pitchFamily="50" charset="-52"/>
              </a:rPr>
              <a:t>и в цель (вертикальную и горизонтальную) из </a:t>
            </a:r>
            <a:r>
              <a:rPr lang="ru-RU" sz="2000" dirty="0" smtClean="0">
                <a:latin typeface="HelveticaNeueCyr" panose="02000503040000020004" pitchFamily="50" charset="-52"/>
              </a:rPr>
              <a:t>разных </a:t>
            </a:r>
            <a:r>
              <a:rPr lang="ru-RU" sz="2000" dirty="0" smtClean="0">
                <a:latin typeface="HelveticaNeueCyr" panose="02000503040000020004" pitchFamily="50" charset="-52"/>
              </a:rPr>
              <a:t>исходных положений правой и левой руками (с места и с 1-3 шагов разбега)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9238" t="-159" r="42541" b="159"/>
          <a:stretch/>
        </p:blipFill>
        <p:spPr>
          <a:xfrm>
            <a:off x="449387" y="1429889"/>
            <a:ext cx="3014841" cy="524458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21170" y="2513973"/>
            <a:ext cx="2871273" cy="287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25397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838200" y="914400"/>
            <a:ext cx="10515600" cy="56538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400" dirty="0" smtClean="0">
                <a:latin typeface="HelveticaNeueCyr" panose="02000503040000020004" pitchFamily="50" charset="-52"/>
              </a:rPr>
              <a:t>Для начальных классов легкоатлетические упражнения проводятся преимущественно в игровой и соревновательной форме.</a:t>
            </a:r>
          </a:p>
          <a:p>
            <a:pPr marL="0" indent="0" algn="ctr">
              <a:buNone/>
            </a:pPr>
            <a:r>
              <a:rPr lang="ru-RU" sz="2400" dirty="0" smtClean="0">
                <a:latin typeface="HelveticaNeueCyr" panose="02000503040000020004" pitchFamily="50" charset="-52"/>
              </a:rPr>
              <a:t>После усвоения основ техники выполнения легкоатлетических упражнений, входящих в содержание программы начальной школы, с 5 класса начинается изучение техники бега на короткие, средние и длинные дистанции, прыжков в длину и в высоту с разбега, метаний.</a:t>
            </a:r>
            <a:endParaRPr lang="ru-RU" sz="2400" dirty="0">
              <a:latin typeface="HelveticaNeueCyr" panose="02000503040000020004" pitchFamily="50" charset="-52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04828" y="3364966"/>
            <a:ext cx="9156586" cy="333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15104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Занятия в среднем звене</a:t>
            </a:r>
            <a:endParaRPr lang="ru-RU" dirty="0">
              <a:latin typeface="HelveticaNeueCyr" panose="02000503040000020004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26078" y="1493947"/>
            <a:ext cx="4957293" cy="52674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800" dirty="0">
                <a:latin typeface="HelveticaNeueCyr" panose="02000503040000020004" pitchFamily="50" charset="-52"/>
              </a:rPr>
              <a:t>В 5-9 классах школьники учатся: </a:t>
            </a:r>
            <a:endParaRPr lang="ru-RU" sz="1800" dirty="0" smtClean="0">
              <a:latin typeface="HelveticaNeueCyr" panose="02000503040000020004" pitchFamily="50" charset="-52"/>
            </a:endParaRPr>
          </a:p>
          <a:p>
            <a:r>
              <a:rPr lang="ru-RU" sz="1800" dirty="0" smtClean="0">
                <a:latin typeface="HelveticaNeueCyr" panose="02000503040000020004" pitchFamily="50" charset="-52"/>
              </a:rPr>
              <a:t>бегать </a:t>
            </a:r>
            <a:r>
              <a:rPr lang="ru-RU" sz="1800" dirty="0">
                <a:latin typeface="HelveticaNeueCyr" panose="02000503040000020004" pitchFamily="50" charset="-52"/>
              </a:rPr>
              <a:t>с максимальной скоростью 60 м из положения низкого старта;</a:t>
            </a:r>
          </a:p>
          <a:p>
            <a:r>
              <a:rPr lang="ru-RU" sz="1800" dirty="0">
                <a:latin typeface="HelveticaNeueCyr" panose="02000503040000020004" pitchFamily="50" charset="-52"/>
              </a:rPr>
              <a:t>бегать в равномерном темпе до 20 мин (мальчики) и 15 мин (девочки);</a:t>
            </a:r>
          </a:p>
          <a:p>
            <a:r>
              <a:rPr lang="ru-RU" sz="1800" dirty="0">
                <a:latin typeface="HelveticaNeueCyr" panose="02000503040000020004" pitchFamily="50" charset="-52"/>
              </a:rPr>
              <a:t>после быстрого разбега с 9-14 шагов выполнять </a:t>
            </a:r>
            <a:r>
              <a:rPr lang="ru-RU" sz="1800" dirty="0" smtClean="0">
                <a:latin typeface="HelveticaNeueCyr" panose="02000503040000020004" pitchFamily="50" charset="-52"/>
              </a:rPr>
              <a:t>прыжок </a:t>
            </a:r>
            <a:r>
              <a:rPr lang="ru-RU" sz="1800" dirty="0">
                <a:latin typeface="HelveticaNeueCyr" panose="02000503040000020004" pitchFamily="50" charset="-52"/>
              </a:rPr>
              <a:t>в длину способом «согнув ноги»;</a:t>
            </a:r>
          </a:p>
          <a:p>
            <a:r>
              <a:rPr lang="ru-RU" sz="1800" dirty="0">
                <a:latin typeface="HelveticaNeueCyr" panose="02000503040000020004" pitchFamily="50" charset="-52"/>
              </a:rPr>
              <a:t>выполнять прыжок в высоту способом «</a:t>
            </a:r>
            <a:r>
              <a:rPr lang="ru-RU" sz="1800" dirty="0" smtClean="0">
                <a:latin typeface="HelveticaNeueCyr" panose="02000503040000020004" pitchFamily="50" charset="-52"/>
              </a:rPr>
              <a:t>перешагивание</a:t>
            </a:r>
            <a:r>
              <a:rPr lang="ru-RU" sz="1800" dirty="0">
                <a:latin typeface="HelveticaNeueCyr" panose="02000503040000020004" pitchFamily="50" charset="-52"/>
              </a:rPr>
              <a:t>» с разбега с 6-10 шагов;</a:t>
            </a:r>
          </a:p>
          <a:p>
            <a:r>
              <a:rPr lang="ru-RU" sz="1800" dirty="0">
                <a:latin typeface="HelveticaNeueCyr" panose="02000503040000020004" pitchFamily="50" charset="-52"/>
              </a:rPr>
              <a:t>метать малый мяч на дальность с 3-6 шагов с </a:t>
            </a:r>
            <a:r>
              <a:rPr lang="ru-RU" sz="1800" dirty="0" smtClean="0">
                <a:latin typeface="HelveticaNeueCyr" panose="02000503040000020004" pitchFamily="50" charset="-52"/>
              </a:rPr>
              <a:t>соблюдением </a:t>
            </a:r>
            <a:r>
              <a:rPr lang="ru-RU" sz="1800" dirty="0">
                <a:latin typeface="HelveticaNeueCyr" panose="02000503040000020004" pitchFamily="50" charset="-52"/>
              </a:rPr>
              <a:t>ритма;</a:t>
            </a:r>
          </a:p>
          <a:p>
            <a:r>
              <a:rPr lang="ru-RU" sz="1800" dirty="0">
                <a:latin typeface="HelveticaNeueCyr" panose="02000503040000020004" pitchFamily="50" charset="-52"/>
              </a:rPr>
              <a:t>метать малый мяч в цель (вертикальную и </a:t>
            </a:r>
            <a:r>
              <a:rPr lang="ru-RU" sz="1800" dirty="0" smtClean="0">
                <a:latin typeface="HelveticaNeueCyr" panose="02000503040000020004" pitchFamily="50" charset="-52"/>
              </a:rPr>
              <a:t>горизонтальную</a:t>
            </a:r>
            <a:r>
              <a:rPr lang="ru-RU" sz="1800" dirty="0">
                <a:latin typeface="HelveticaNeueCyr" panose="02000503040000020004" pitchFamily="50" charset="-52"/>
              </a:rPr>
              <a:t>) с 10-15 м и по медленно и быстро движущейся цели с 10-12 м</a:t>
            </a:r>
            <a:r>
              <a:rPr lang="ru-RU" sz="1800" dirty="0" smtClean="0">
                <a:latin typeface="HelveticaNeueCyr" panose="02000503040000020004" pitchFamily="50" charset="-52"/>
              </a:rPr>
              <a:t>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9342" t="367" r="7065" b="-367"/>
          <a:stretch/>
        </p:blipFill>
        <p:spPr>
          <a:xfrm>
            <a:off x="5828900" y="1690688"/>
            <a:ext cx="5524900" cy="445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82961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ru-RU" dirty="0" smtClean="0">
                <a:latin typeface="HelveticaNeueCyr" panose="02000503040000020004" pitchFamily="50" charset="-52"/>
              </a:rPr>
              <a:t>Занятия в среднем звене</a:t>
            </a:r>
            <a:endParaRPr lang="ru-RU" dirty="0">
              <a:latin typeface="HelveticaNeueCyr" panose="02000503040000020004" pitchFamily="50" charset="-52"/>
            </a:endParaRPr>
          </a:p>
        </p:txBody>
      </p:sp>
      <p:sp>
        <p:nvSpPr>
          <p:cNvPr id="7" name="Объект 2"/>
          <p:cNvSpPr>
            <a:spLocks noGrp="1"/>
          </p:cNvSpPr>
          <p:nvPr>
            <p:ph idx="1"/>
          </p:nvPr>
        </p:nvSpPr>
        <p:spPr>
          <a:xfrm>
            <a:off x="5164430" y="1468189"/>
            <a:ext cx="6588617" cy="52674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 smtClean="0">
                <a:latin typeface="HelveticaNeueCyr" panose="02000503040000020004" pitchFamily="50" charset="-52"/>
              </a:rPr>
              <a:t>Основным моментом в обучении легкоатлетическим упражнениям учащихся 5-9 классов является освоение согласованности разбега с отталкиванием (в прыжках) и разбега с выпуском снаряда (в метаниях).</a:t>
            </a:r>
          </a:p>
          <a:p>
            <a:pPr marL="0" indent="0">
              <a:buNone/>
            </a:pPr>
            <a:r>
              <a:rPr lang="ru-RU" sz="2400" dirty="0" smtClean="0">
                <a:latin typeface="HelveticaNeueCyr" panose="02000503040000020004" pitchFamily="50" charset="-52"/>
              </a:rPr>
              <a:t>Длина разбега в прыжках и метаниях, вес и форма метательных снарядов постепенно меняются.</a:t>
            </a:r>
          </a:p>
          <a:p>
            <a:pPr marL="0" indent="0">
              <a:buNone/>
            </a:pPr>
            <a:r>
              <a:rPr lang="ru-RU" sz="2400" dirty="0" smtClean="0">
                <a:latin typeface="HelveticaNeueCyr" panose="02000503040000020004" pitchFamily="50" charset="-52"/>
              </a:rPr>
              <a:t>Учащиеся 8-9 классов участвуют в соревнованиях по отдельным видам легкой атлетики и по </a:t>
            </a:r>
            <a:r>
              <a:rPr lang="ru-RU" sz="2400" dirty="0" smtClean="0">
                <a:latin typeface="HelveticaNeueCyr" panose="02000503040000020004" pitchFamily="50" charset="-52"/>
              </a:rPr>
              <a:t>легкоатлетическому </a:t>
            </a:r>
            <a:r>
              <a:rPr lang="ru-RU" sz="2400" dirty="0" err="1" smtClean="0">
                <a:latin typeface="HelveticaNeueCyr" panose="02000503040000020004" pitchFamily="50" charset="-52"/>
              </a:rPr>
              <a:t>четырехборью</a:t>
            </a:r>
            <a:r>
              <a:rPr lang="ru-RU" sz="2400" dirty="0" smtClean="0">
                <a:latin typeface="HelveticaNeueCyr" panose="02000503040000020004" pitchFamily="50" charset="-52"/>
              </a:rPr>
              <a:t>: бег на 60 м, прыжок в высоту или в длину с разбега, метание, бег на выносливость.</a:t>
            </a:r>
            <a:endParaRPr lang="ru-RU" sz="2400" dirty="0">
              <a:latin typeface="HelveticaNeueCyr" panose="02000503040000020004" pitchFamily="50" charset="-52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5927" t="299" r="10952" b="-299"/>
          <a:stretch/>
        </p:blipFill>
        <p:spPr>
          <a:xfrm>
            <a:off x="438953" y="1690688"/>
            <a:ext cx="4468969" cy="472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87704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250">
        <p14:reveal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752</Words>
  <Application>Microsoft Office PowerPoint</Application>
  <PresentationFormat>Произвольный</PresentationFormat>
  <Paragraphs>59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Слайд 1</vt:lpstr>
      <vt:lpstr>Лёгкая атлетика – основа физического воспитания школьников</vt:lpstr>
      <vt:lpstr>Слайд 3</vt:lpstr>
      <vt:lpstr>Структура и формы занятий легкой атлетикой в школе</vt:lpstr>
      <vt:lpstr>Направления занятий по лёгкой атлетике</vt:lpstr>
      <vt:lpstr>Занятия в начальных классах</vt:lpstr>
      <vt:lpstr>Слайд 7</vt:lpstr>
      <vt:lpstr>Занятия в среднем звене</vt:lpstr>
      <vt:lpstr>Занятия в среднем звене</vt:lpstr>
      <vt:lpstr>Занятия в старших классах</vt:lpstr>
      <vt:lpstr>Внеклассные занятия</vt:lpstr>
      <vt:lpstr>Что даёт лёгкая атлетика?</vt:lpstr>
      <vt:lpstr>Литература, использованная в презентации: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«Лёгкая атлетика в школе»</dc:title>
  <dc:creator>Home</dc:creator>
  <cp:lastModifiedBy>Александр</cp:lastModifiedBy>
  <cp:revision>31</cp:revision>
  <dcterms:created xsi:type="dcterms:W3CDTF">2015-01-17T14:18:36Z</dcterms:created>
  <dcterms:modified xsi:type="dcterms:W3CDTF">2015-02-27T09:54:39Z</dcterms:modified>
</cp:coreProperties>
</file>

<file path=docProps/thumbnail.jpeg>
</file>